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mo" panose="020B0604020202020204" charset="0"/>
      <p:regular r:id="rId15"/>
    </p:embeddedFont>
    <p:embeddedFont>
      <p:font typeface="Marcellus" panose="020B0604020202020204" charset="0"/>
      <p:regular r:id="rId16"/>
    </p:embeddedFont>
    <p:embeddedFont>
      <p:font typeface="Open Sans" panose="020B0606030504020204" pitchFamily="34" charset="0"/>
      <p:regular r:id="rId17"/>
    </p:embeddedFont>
    <p:embeddedFont>
      <p:font typeface="Open Sans Bold" panose="020B0806030504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4" d="100"/>
          <a:sy n="24" d="100"/>
        </p:scale>
        <p:origin x="97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ihlaskynastredni.cz" TargetMode="External"/><Relationship Id="rId2" Type="http://schemas.openxmlformats.org/officeDocument/2006/relationships/hyperlink" Target="https://msmt.gov.cz/vzdelavani/stredni-vzdelavani/prijimani-na-stredni-skoly-a-konzervator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psy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1999" y="1766246"/>
            <a:ext cx="10138099" cy="6754508"/>
          </a:xfrm>
          <a:custGeom>
            <a:avLst/>
            <a:gdLst/>
            <a:ahLst/>
            <a:cxnLst/>
            <a:rect l="l" t="t" r="r" b="b"/>
            <a:pathLst>
              <a:path w="10138099" h="6754508">
                <a:moveTo>
                  <a:pt x="0" y="0"/>
                </a:moveTo>
                <a:lnTo>
                  <a:pt x="10138099" y="0"/>
                </a:lnTo>
                <a:lnTo>
                  <a:pt x="10138099" y="6754508"/>
                </a:lnTo>
                <a:lnTo>
                  <a:pt x="0" y="6754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508355" y="1764742"/>
            <a:ext cx="5808095" cy="6897941"/>
            <a:chOff x="0" y="0"/>
            <a:chExt cx="7744127" cy="9197255"/>
          </a:xfrm>
        </p:grpSpPr>
        <p:sp>
          <p:nvSpPr>
            <p:cNvPr id="4" name="TextBox 4"/>
            <p:cNvSpPr txBox="1"/>
            <p:nvPr/>
          </p:nvSpPr>
          <p:spPr>
            <a:xfrm>
              <a:off x="261282" y="-9525"/>
              <a:ext cx="7406645" cy="7566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969"/>
                </a:lnSpc>
              </a:pPr>
              <a:r>
                <a:rPr lang="en-US" sz="7474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PŘIJÍMACÍ ŘÍZENÍ NA SŠ</a:t>
              </a:r>
            </a:p>
            <a:p>
              <a:pPr marL="0" lvl="0" indent="0" algn="l">
                <a:lnSpc>
                  <a:spcPts val="8969"/>
                </a:lnSpc>
              </a:pPr>
              <a:r>
                <a:rPr lang="en-US" sz="7474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A VÍCELETÁ GYMNÁZIA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61282" y="8559080"/>
              <a:ext cx="7406645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2025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8024149"/>
              <a:ext cx="7744127" cy="0"/>
            </a:xfrm>
            <a:prstGeom prst="line">
              <a:avLst/>
            </a:prstGeom>
            <a:ln w="139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32284" y="883406"/>
            <a:ext cx="7441366" cy="2781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7"/>
              </a:lnSpc>
            </a:pP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19.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května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2025 -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zveřejnění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kompletního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seznamu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škol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vypisujících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2.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kolo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přijímacího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řízení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bude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stránkách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systému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volnou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kapacitou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jednotlivých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oborech</a:t>
            </a:r>
            <a:r>
              <a:rPr lang="en-US" sz="319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19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vzdělání</a:t>
            </a:r>
            <a:endParaRPr lang="en-US" sz="319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825088" y="1283957"/>
            <a:ext cx="1754110" cy="1754103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2597" r="-12597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0332284" y="4182512"/>
            <a:ext cx="7441366" cy="5989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43"/>
              </a:lnSpc>
            </a:pP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Termín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podání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přihlášek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2. kola</a:t>
            </a:r>
          </a:p>
          <a:p>
            <a:pPr marL="0" lvl="0" indent="0" algn="l">
              <a:lnSpc>
                <a:spcPts val="4043"/>
              </a:lnSpc>
            </a:pP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 24.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května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2025 -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podání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přihlášek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2. kola</a:t>
            </a:r>
          </a:p>
          <a:p>
            <a:pPr marL="0" lvl="0" indent="0" algn="l">
              <a:lnSpc>
                <a:spcPts val="4043"/>
              </a:lnSpc>
            </a:pP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Termíny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2. kola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školních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přijímacích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zkoušek</a:t>
            </a:r>
            <a:endParaRPr lang="en-US" sz="288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4043"/>
              </a:lnSpc>
            </a:pP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 8. do 12.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června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2025 -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talentové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školní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přijímací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zkoušky</a:t>
            </a:r>
            <a:endParaRPr lang="en-US" sz="288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4043"/>
              </a:lnSpc>
            </a:pP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Další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důležité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data</a:t>
            </a:r>
          </a:p>
          <a:p>
            <a:pPr marL="0" lvl="0" indent="0" algn="l">
              <a:lnSpc>
                <a:spcPts val="4043"/>
              </a:lnSpc>
            </a:pP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 19. do 23.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června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2025 -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nahlížení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spisu</a:t>
            </a:r>
            <a:endParaRPr lang="en-US" sz="288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4043"/>
              </a:lnSpc>
            </a:pP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24.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června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2025 -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ředitel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školy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zveřejní</a:t>
            </a:r>
            <a:r>
              <a:rPr lang="en-US" sz="288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8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výsledky</a:t>
            </a:r>
            <a:endParaRPr lang="en-US" sz="288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982272" y="5608739"/>
            <a:ext cx="1596926" cy="1596919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28700" y="2847975"/>
            <a:ext cx="6502400" cy="458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TERMÍNY PŘIHLÁŠEK A ZKOUŠEK 2. KOLA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79783" y="2177520"/>
            <a:ext cx="1064217" cy="1064217"/>
          </a:xfrm>
          <a:custGeom>
            <a:avLst/>
            <a:gdLst/>
            <a:ahLst/>
            <a:cxnLst/>
            <a:rect l="l" t="t" r="r" b="b"/>
            <a:pathLst>
              <a:path w="1064217" h="1064217">
                <a:moveTo>
                  <a:pt x="0" y="0"/>
                </a:moveTo>
                <a:lnTo>
                  <a:pt x="1064217" y="0"/>
                </a:lnTo>
                <a:lnTo>
                  <a:pt x="1064217" y="1064218"/>
                </a:lnTo>
                <a:lnTo>
                  <a:pt x="0" y="1064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79783" y="4356724"/>
            <a:ext cx="1064217" cy="1064217"/>
          </a:xfrm>
          <a:custGeom>
            <a:avLst/>
            <a:gdLst/>
            <a:ahLst/>
            <a:cxnLst/>
            <a:rect l="l" t="t" r="r" b="b"/>
            <a:pathLst>
              <a:path w="1064217" h="1064217">
                <a:moveTo>
                  <a:pt x="0" y="0"/>
                </a:moveTo>
                <a:lnTo>
                  <a:pt x="1064217" y="0"/>
                </a:lnTo>
                <a:lnTo>
                  <a:pt x="1064217" y="1064218"/>
                </a:lnTo>
                <a:lnTo>
                  <a:pt x="0" y="1064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79783" y="6332998"/>
            <a:ext cx="1064217" cy="1064217"/>
          </a:xfrm>
          <a:custGeom>
            <a:avLst/>
            <a:gdLst/>
            <a:ahLst/>
            <a:cxnLst/>
            <a:rect l="l" t="t" r="r" b="b"/>
            <a:pathLst>
              <a:path w="1064217" h="1064217">
                <a:moveTo>
                  <a:pt x="0" y="0"/>
                </a:moveTo>
                <a:lnTo>
                  <a:pt x="1064217" y="0"/>
                </a:lnTo>
                <a:lnTo>
                  <a:pt x="1064217" y="1064217"/>
                </a:lnTo>
                <a:lnTo>
                  <a:pt x="0" y="1064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3241738"/>
            <a:ext cx="7324149" cy="3214082"/>
            <a:chOff x="0" y="0"/>
            <a:chExt cx="9765532" cy="4285443"/>
          </a:xfrm>
        </p:grpSpPr>
        <p:sp>
          <p:nvSpPr>
            <p:cNvPr id="6" name="TextBox 6"/>
            <p:cNvSpPr txBox="1"/>
            <p:nvPr/>
          </p:nvSpPr>
          <p:spPr>
            <a:xfrm>
              <a:off x="0" y="-152400"/>
              <a:ext cx="9765532" cy="2551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917"/>
                </a:lnSpc>
              </a:pPr>
              <a:r>
                <a:rPr lang="en-US" sz="5278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TŘETÍ A DALŠÍ KOLA PŘIJÍMACÍHO ŘÍZENÍ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92134"/>
              <a:ext cx="9765532" cy="1493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50"/>
                </a:lnSpc>
              </a:pPr>
              <a:r>
                <a:rPr lang="en-US" sz="350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Způsob podání přihlášky do 3. a dalších kol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519126" y="2195393"/>
            <a:ext cx="7740174" cy="146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18"/>
              </a:lnSpc>
            </a:pPr>
            <a:r>
              <a:rPr lang="en-US" sz="2245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Třetí a další kola již nejsou centrálně řízena a jejich termíny a způsob konání jsou zcela na rozhodnutí škol. Termín pro podávání přihlášek smí být ředitelem školy stanoven nejdříve na 7. den od vydání rozhodnutí v kole předchozím.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19126" y="4170932"/>
            <a:ext cx="7740174" cy="1401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26"/>
              </a:lnSpc>
            </a:pPr>
            <a:r>
              <a:rPr lang="en-US" sz="2174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Přihláška se podává výhradně na listinném tiskopisu (osobním doručením do školy, poštou, datovou schránkou). Elektronické podání ani podání výpisem není možné. Na každou školu uchazeč podá přihlášku s vyplněnými obory pouze této školy.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19126" y="6311401"/>
            <a:ext cx="7740174" cy="108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5"/>
              </a:lnSpc>
            </a:pPr>
            <a:r>
              <a:rPr lang="en-US" sz="2273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Termín pro podávání přihlášek smí být ředitelem školy stanoven nejdříve na 7. den od vydání rozhodnutí v kole předchozím.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16050" y="4329113"/>
            <a:ext cx="7340600" cy="3816350"/>
          </a:xfrm>
          <a:prstGeom prst="rect">
            <a:avLst/>
          </a:prstGeom>
          <a:solidFill>
            <a:srgbClr val="E7DADA"/>
          </a:solidFill>
        </p:spPr>
      </p:sp>
      <p:sp>
        <p:nvSpPr>
          <p:cNvPr id="3" name="AutoShape 3"/>
          <p:cNvSpPr/>
          <p:nvPr/>
        </p:nvSpPr>
        <p:spPr>
          <a:xfrm>
            <a:off x="9531350" y="4329113"/>
            <a:ext cx="7340600" cy="3816350"/>
          </a:xfrm>
          <a:prstGeom prst="rect">
            <a:avLst/>
          </a:prstGeom>
          <a:solidFill>
            <a:srgbClr val="E7DADA"/>
          </a:solidFill>
        </p:spPr>
      </p:sp>
      <p:sp>
        <p:nvSpPr>
          <p:cNvPr id="4" name="Freeform 4"/>
          <p:cNvSpPr/>
          <p:nvPr/>
        </p:nvSpPr>
        <p:spPr>
          <a:xfrm>
            <a:off x="203287" y="3150094"/>
            <a:ext cx="1855355" cy="2003783"/>
          </a:xfrm>
          <a:custGeom>
            <a:avLst/>
            <a:gdLst/>
            <a:ahLst/>
            <a:cxnLst/>
            <a:rect l="l" t="t" r="r" b="b"/>
            <a:pathLst>
              <a:path w="1855355" h="2003783">
                <a:moveTo>
                  <a:pt x="0" y="0"/>
                </a:moveTo>
                <a:lnTo>
                  <a:pt x="1855355" y="0"/>
                </a:lnTo>
                <a:lnTo>
                  <a:pt x="1855355" y="2003783"/>
                </a:lnTo>
                <a:lnTo>
                  <a:pt x="0" y="20037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36506" y="3150094"/>
            <a:ext cx="2270888" cy="1983029"/>
          </a:xfrm>
          <a:custGeom>
            <a:avLst/>
            <a:gdLst/>
            <a:ahLst/>
            <a:cxnLst/>
            <a:rect l="l" t="t" r="r" b="b"/>
            <a:pathLst>
              <a:path w="2270888" h="1983029">
                <a:moveTo>
                  <a:pt x="0" y="0"/>
                </a:moveTo>
                <a:lnTo>
                  <a:pt x="2270888" y="0"/>
                </a:lnTo>
                <a:lnTo>
                  <a:pt x="2270888" y="1983029"/>
                </a:lnTo>
                <a:lnTo>
                  <a:pt x="0" y="1983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89550" y="4981876"/>
            <a:ext cx="5793600" cy="2463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3"/>
              </a:lnSpc>
            </a:pPr>
            <a:r>
              <a:rPr lang="en-US" sz="202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(1) , se při přijímacím řízení ke vzdělávání ve středních a vyšších odborných školách pro školní rok 2025/2026 promíjí na žádost přijímací zkouška z českého jazyka, pokud je součástí přijímací zkoušky. Znalost českého jazyka, která je nezbytná pro vzdělávání v daném oboru vzdělání, škola u této osoby ověří rozhovorem.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04850" y="5250792"/>
            <a:ext cx="5793600" cy="193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7"/>
              </a:lnSpc>
            </a:pPr>
            <a:r>
              <a:rPr lang="en-US" sz="219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(2) Cizinec má na základě žádosti připojené k přihlášce ke vzdělávání ve střední škole právo konat písemný test jednotné přijímací zkoušky ze vzdělávacího oboru Matematika a její aplikace v ukrajinském jazyce.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58642" y="1733994"/>
            <a:ext cx="14170716" cy="1954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35"/>
              </a:lnSpc>
            </a:pPr>
            <a:r>
              <a:rPr lang="en-US" sz="4668" spc="-93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Žáci - cizinci podle § 1 odst. 1 zákona o opatřeních v oblasti školství v souvislosti s ozbrojeným konfliktem na území Ukrajiny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666" y="4405313"/>
            <a:ext cx="15692667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1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POTŘEBNÉ ODKAZY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35287" y="6614131"/>
            <a:ext cx="14724013" cy="167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1"/>
              </a:lnSpc>
            </a:pPr>
            <a:r>
              <a:rPr lang="en-US" sz="2570" u="sng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2" tooltip="https://msmt.gov.cz/vzdelavani/stredni-vzdelavani/prijimani-na-stredni-skoly-a-konzervatore"/>
              </a:rPr>
              <a:t>https://msmt.gov.cz/vzdelavani/stredni-vzdelavani/prijimani-na-stredni-skoly-a-konzervatore</a:t>
            </a:r>
          </a:p>
          <a:p>
            <a:pPr algn="ctr">
              <a:lnSpc>
                <a:spcPts val="3341"/>
              </a:lnSpc>
            </a:pPr>
            <a:endParaRPr lang="en-US" sz="2570" u="sng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  <a:hlinkClick r:id="rId2" tooltip="https://msmt.gov.cz/vzdelavani/stredni-vzdelavani/prijimani-na-stredni-skoly-a-konzervatore"/>
            </a:endParaRPr>
          </a:p>
          <a:p>
            <a:pPr algn="ctr">
              <a:lnSpc>
                <a:spcPts val="3341"/>
              </a:lnSpc>
            </a:pPr>
            <a:endParaRPr lang="en-US" sz="2570" u="sng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  <a:hlinkClick r:id="rId2" tooltip="https://msmt.gov.cz/vzdelavani/stredni-vzdelavani/prijimani-na-stredni-skoly-a-konzervatore"/>
            </a:endParaRPr>
          </a:p>
          <a:p>
            <a:pPr algn="ctr">
              <a:lnSpc>
                <a:spcPts val="3341"/>
              </a:lnSpc>
              <a:spcBef>
                <a:spcPct val="0"/>
              </a:spcBef>
            </a:pPr>
            <a:endParaRPr lang="en-US" sz="2570" u="sng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  <a:hlinkClick r:id="rId2" tooltip="https://msmt.gov.cz/vzdelavani/stredni-vzdelavani/prijimani-na-stredni-skoly-a-konzervator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64026" y="7359560"/>
            <a:ext cx="8004374" cy="749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u="sng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 tooltip="https://prihlaskynastredni.cz"/>
              </a:rPr>
              <a:t>https://prihlaskynastredni.cz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35287" y="8276439"/>
            <a:ext cx="14724013" cy="83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1"/>
              </a:lnSpc>
              <a:spcBef>
                <a:spcPct val="0"/>
              </a:spcBef>
            </a:pPr>
            <a:r>
              <a:rPr lang="en-US" sz="2570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4" tooltip="https://dipsy.cz"/>
              </a:rPr>
              <a:t>https://dipsy.cz</a:t>
            </a:r>
          </a:p>
          <a:p>
            <a:pPr algn="ctr">
              <a:lnSpc>
                <a:spcPts val="3341"/>
              </a:lnSpc>
              <a:spcBef>
                <a:spcPct val="0"/>
              </a:spcBef>
            </a:pPr>
            <a:endParaRPr lang="en-US" sz="2570" b="1" u="sng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  <a:hlinkClick r:id="rId4" tooltip="https://dipsy.cz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8620" y="3149023"/>
            <a:ext cx="3431974" cy="2788311"/>
            <a:chOff x="0" y="0"/>
            <a:chExt cx="2623191" cy="21312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3191" cy="2131215"/>
            </a:xfrm>
            <a:custGeom>
              <a:avLst/>
              <a:gdLst/>
              <a:ahLst/>
              <a:cxnLst/>
              <a:rect l="l" t="t" r="r" b="b"/>
              <a:pathLst>
                <a:path w="2623191" h="2131215">
                  <a:moveTo>
                    <a:pt x="2498731" y="2131214"/>
                  </a:moveTo>
                  <a:lnTo>
                    <a:pt x="124460" y="2131214"/>
                  </a:lnTo>
                  <a:cubicBezTo>
                    <a:pt x="55880" y="2131214"/>
                    <a:pt x="0" y="2075335"/>
                    <a:pt x="0" y="20067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2006755"/>
                  </a:lnTo>
                  <a:cubicBezTo>
                    <a:pt x="2623191" y="2075335"/>
                    <a:pt x="2567311" y="2131215"/>
                    <a:pt x="2498731" y="213121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10444" y="3359652"/>
            <a:ext cx="2904400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Praktická Škola - 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843544" y="3149023"/>
            <a:ext cx="3388048" cy="2788311"/>
            <a:chOff x="0" y="0"/>
            <a:chExt cx="2623191" cy="21588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23191" cy="2158846"/>
            </a:xfrm>
            <a:custGeom>
              <a:avLst/>
              <a:gdLst/>
              <a:ahLst/>
              <a:cxnLst/>
              <a:rect l="l" t="t" r="r" b="b"/>
              <a:pathLst>
                <a:path w="2623191" h="2158846">
                  <a:moveTo>
                    <a:pt x="2498731" y="2158846"/>
                  </a:moveTo>
                  <a:lnTo>
                    <a:pt x="124460" y="2158846"/>
                  </a:lnTo>
                  <a:cubicBezTo>
                    <a:pt x="55880" y="2158846"/>
                    <a:pt x="0" y="2102966"/>
                    <a:pt x="0" y="20343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2034386"/>
                  </a:lnTo>
                  <a:cubicBezTo>
                    <a:pt x="2623191" y="2102966"/>
                    <a:pt x="2567311" y="2158846"/>
                    <a:pt x="2498731" y="21588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085368" y="3359652"/>
            <a:ext cx="2904400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SOU nižšího stupně - 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56698" y="3149023"/>
            <a:ext cx="3388048" cy="2788311"/>
            <a:chOff x="0" y="0"/>
            <a:chExt cx="2623191" cy="21588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23191" cy="2158846"/>
            </a:xfrm>
            <a:custGeom>
              <a:avLst/>
              <a:gdLst/>
              <a:ahLst/>
              <a:cxnLst/>
              <a:rect l="l" t="t" r="r" b="b"/>
              <a:pathLst>
                <a:path w="2623191" h="2158846">
                  <a:moveTo>
                    <a:pt x="2498731" y="2158846"/>
                  </a:moveTo>
                  <a:lnTo>
                    <a:pt x="124460" y="2158846"/>
                  </a:lnTo>
                  <a:cubicBezTo>
                    <a:pt x="55880" y="2158846"/>
                    <a:pt x="0" y="2102966"/>
                    <a:pt x="0" y="20343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2034386"/>
                  </a:lnTo>
                  <a:cubicBezTo>
                    <a:pt x="2623191" y="2102966"/>
                    <a:pt x="2567311" y="2158846"/>
                    <a:pt x="2498731" y="21588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756698" y="3359652"/>
            <a:ext cx="2904400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SOU vyššího stupně - H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669851" y="3149023"/>
            <a:ext cx="3388048" cy="2788311"/>
            <a:chOff x="0" y="0"/>
            <a:chExt cx="2623191" cy="21588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23191" cy="2158846"/>
            </a:xfrm>
            <a:custGeom>
              <a:avLst/>
              <a:gdLst/>
              <a:ahLst/>
              <a:cxnLst/>
              <a:rect l="l" t="t" r="r" b="b"/>
              <a:pathLst>
                <a:path w="2623191" h="2158846">
                  <a:moveTo>
                    <a:pt x="2498731" y="2158846"/>
                  </a:moveTo>
                  <a:lnTo>
                    <a:pt x="124460" y="2158846"/>
                  </a:lnTo>
                  <a:cubicBezTo>
                    <a:pt x="55880" y="2158846"/>
                    <a:pt x="0" y="2102966"/>
                    <a:pt x="0" y="20343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2034386"/>
                  </a:lnTo>
                  <a:cubicBezTo>
                    <a:pt x="2623191" y="2102966"/>
                    <a:pt x="2567311" y="2158846"/>
                    <a:pt x="2498731" y="21588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2916271" y="3359652"/>
            <a:ext cx="2904400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SOŠ kombin. - L/0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96225" y="1593464"/>
            <a:ext cx="14084886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20"/>
              </a:lnSpc>
              <a:spcBef>
                <a:spcPct val="0"/>
              </a:spcBef>
            </a:pPr>
            <a:r>
              <a:rPr lang="en-US" sz="7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ZÁKLADNÍ TYPY STUDIA NA SŠ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865004" y="6469989"/>
            <a:ext cx="3431974" cy="2788311"/>
            <a:chOff x="0" y="0"/>
            <a:chExt cx="2623191" cy="21312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23191" cy="2131215"/>
            </a:xfrm>
            <a:custGeom>
              <a:avLst/>
              <a:gdLst/>
              <a:ahLst/>
              <a:cxnLst/>
              <a:rect l="l" t="t" r="r" b="b"/>
              <a:pathLst>
                <a:path w="2623191" h="2131215">
                  <a:moveTo>
                    <a:pt x="2498731" y="2131214"/>
                  </a:moveTo>
                  <a:lnTo>
                    <a:pt x="124460" y="2131214"/>
                  </a:lnTo>
                  <a:cubicBezTo>
                    <a:pt x="55880" y="2131214"/>
                    <a:pt x="0" y="2075335"/>
                    <a:pt x="0" y="20067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2006755"/>
                  </a:lnTo>
                  <a:cubicBezTo>
                    <a:pt x="2623191" y="2075335"/>
                    <a:pt x="2567311" y="2131215"/>
                    <a:pt x="2498731" y="213121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3106828" y="6680618"/>
            <a:ext cx="2904400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SOŠ + Lycea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M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039929" y="6469989"/>
            <a:ext cx="3388048" cy="2788311"/>
            <a:chOff x="0" y="0"/>
            <a:chExt cx="2623191" cy="215884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23191" cy="2158846"/>
            </a:xfrm>
            <a:custGeom>
              <a:avLst/>
              <a:gdLst/>
              <a:ahLst/>
              <a:cxnLst/>
              <a:rect l="l" t="t" r="r" b="b"/>
              <a:pathLst>
                <a:path w="2623191" h="2158846">
                  <a:moveTo>
                    <a:pt x="2498731" y="2158846"/>
                  </a:moveTo>
                  <a:lnTo>
                    <a:pt x="124460" y="2158846"/>
                  </a:lnTo>
                  <a:cubicBezTo>
                    <a:pt x="55880" y="2158846"/>
                    <a:pt x="0" y="2102966"/>
                    <a:pt x="0" y="20343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2034386"/>
                  </a:lnTo>
                  <a:cubicBezTo>
                    <a:pt x="2623191" y="2102966"/>
                    <a:pt x="2567311" y="2158846"/>
                    <a:pt x="2498731" y="21588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7281753" y="6709715"/>
            <a:ext cx="3146224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Gy. a vícel. Gy.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G4/G6/G8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953082" y="6440893"/>
            <a:ext cx="3388048" cy="2788311"/>
            <a:chOff x="0" y="0"/>
            <a:chExt cx="2623191" cy="21588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623191" cy="2158846"/>
            </a:xfrm>
            <a:custGeom>
              <a:avLst/>
              <a:gdLst/>
              <a:ahLst/>
              <a:cxnLst/>
              <a:rect l="l" t="t" r="r" b="b"/>
              <a:pathLst>
                <a:path w="2623191" h="2158846">
                  <a:moveTo>
                    <a:pt x="2498731" y="2158846"/>
                  </a:moveTo>
                  <a:lnTo>
                    <a:pt x="124460" y="2158846"/>
                  </a:lnTo>
                  <a:cubicBezTo>
                    <a:pt x="55880" y="2158846"/>
                    <a:pt x="0" y="2102966"/>
                    <a:pt x="0" y="20343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2034386"/>
                  </a:lnTo>
                  <a:cubicBezTo>
                    <a:pt x="2623191" y="2102966"/>
                    <a:pt x="2567311" y="2158846"/>
                    <a:pt x="2498731" y="21588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1194906" y="6680618"/>
            <a:ext cx="2904400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Konzervatoř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10444" y="4747260"/>
            <a:ext cx="2904400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2 roky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vysvědčení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85368" y="4747260"/>
            <a:ext cx="2904400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3 roky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výuční list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974542" y="4747260"/>
            <a:ext cx="2904400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3 roky 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výuční list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887696" y="4747260"/>
            <a:ext cx="3146224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4 roky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mat. + vyu. list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06828" y="7845095"/>
            <a:ext cx="2904400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4 roky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maturita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281753" y="7845095"/>
            <a:ext cx="2904400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4/6/8 let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maturita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170927" y="7845095"/>
            <a:ext cx="2904400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4 až 6 let</a:t>
            </a:r>
          </a:p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matur. a abs.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87710"/>
            <a:ext cx="1179795" cy="1179790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760" r="-1676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851938" y="5487710"/>
            <a:ext cx="1179795" cy="1179790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0277" r="-10277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2675175" y="5487710"/>
            <a:ext cx="1179795" cy="117979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41" r="-24941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28700" y="1019175"/>
            <a:ext cx="162306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PRINCIP PODÁVÁNÍ PŘIHLÁŠEK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866587"/>
            <a:ext cx="4584125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Gymnázium Jana Patočky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621092"/>
            <a:ext cx="4584125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Žák byl nad čarou ve všech třech školách, tudíž je přijat podle výběru na 1. z nich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1938" y="6866587"/>
            <a:ext cx="4584125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Obchodní akademie Heroldovy sady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51938" y="8621092"/>
            <a:ext cx="4584125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Žák byl nad čarou u 2. a 3. školy, tudíž je přijat na 2. školu podle výběru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675175" y="6866587"/>
            <a:ext cx="4584125" cy="1744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Střední škola gastronomická </a:t>
            </a:r>
          </a:p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U Krbu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675175" y="8621092"/>
            <a:ext cx="458412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Žák byl nad čarou u 3. školy, tudíž je přijat podle výběru na 3. školu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1050" y="3238500"/>
            <a:ext cx="16230600" cy="295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Záleží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které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místo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ze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tří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vybraných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škol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přihlášce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školu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napíšete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Priorita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má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vliv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výběr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školy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/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oboru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vzdělání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až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případě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kdy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se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uchazeč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umístí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"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nad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čarou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"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více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než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jedné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výsledkové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00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listině</a:t>
            </a:r>
            <a:r>
              <a:rPr lang="en-US" sz="3900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</a:p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endParaRPr lang="en-US" sz="3900" b="1" dirty="0">
              <a:solidFill>
                <a:srgbClr val="AF1F45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81100" y="2398990"/>
            <a:ext cx="1623060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Zavádí se princip prioritizace - lze vybrat 3 SŠ + 2 s talent. zkouškou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1999" y="271999"/>
            <a:ext cx="7908899" cy="9743002"/>
          </a:xfrm>
          <a:custGeom>
            <a:avLst/>
            <a:gdLst/>
            <a:ahLst/>
            <a:cxnLst/>
            <a:rect l="l" t="t" r="r" b="b"/>
            <a:pathLst>
              <a:path w="7908899" h="9743002">
                <a:moveTo>
                  <a:pt x="0" y="0"/>
                </a:moveTo>
                <a:lnTo>
                  <a:pt x="7908899" y="0"/>
                </a:lnTo>
                <a:lnTo>
                  <a:pt x="7908899" y="9743002"/>
                </a:lnTo>
                <a:lnTo>
                  <a:pt x="0" y="9743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277" r="-422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256123" y="1139624"/>
            <a:ext cx="8384422" cy="7834581"/>
            <a:chOff x="0" y="0"/>
            <a:chExt cx="11179230" cy="10446108"/>
          </a:xfrm>
        </p:grpSpPr>
        <p:sp>
          <p:nvSpPr>
            <p:cNvPr id="4" name="TextBox 4"/>
            <p:cNvSpPr txBox="1"/>
            <p:nvPr/>
          </p:nvSpPr>
          <p:spPr>
            <a:xfrm>
              <a:off x="161667" y="0"/>
              <a:ext cx="10356836" cy="2717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67"/>
                </a:lnSpc>
              </a:pPr>
              <a:r>
                <a:rPr lang="en-US" sz="6723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DIGITÁLNÍ PODÁNÍ PŘIHLÁŠEK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61667" y="3627489"/>
              <a:ext cx="10356837" cy="6818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33"/>
                </a:lnSpc>
              </a:pP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Přihlásíte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se do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systému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ten je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napojen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registr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obyvatel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díky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kterému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uvidíte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seznam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svých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dětí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ze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kterých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vyberete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to,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které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chcete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přihlásit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Nevyplňujete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už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žádné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osobní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údaje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  <a:p>
              <a:pPr marL="342900" lvl="0" indent="-342900" algn="l">
                <a:lnSpc>
                  <a:spcPts val="2533"/>
                </a:lnSpc>
                <a:buFont typeface="Wingdings" panose="05000000000000000000" pitchFamily="2" charset="2"/>
                <a:buChar char="v"/>
              </a:pP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• 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Vyberete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si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ze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seznamu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až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3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obory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bez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talentové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zkoušky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případně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ještě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dva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obory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s talent.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zk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., do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kterých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chcete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podat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přihlášku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Vyberete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je v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pořadí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dle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priority pro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přijetí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Uvidíte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přehledné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informace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o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každé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škole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–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přehled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oborů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vzdělání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počet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letos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přijímaných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uchazečů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počty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přihlášek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přijatých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uchazečů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v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minulých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letech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  <a:p>
              <a:pPr marL="342900" lvl="0" indent="-342900" algn="l">
                <a:lnSpc>
                  <a:spcPts val="2533"/>
                </a:lnSpc>
                <a:buFont typeface="Wingdings" panose="05000000000000000000" pitchFamily="2" charset="2"/>
                <a:buChar char="v"/>
              </a:pP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• 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Uvidíte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přehledně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dokumenty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které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Vámi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vybraná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škola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vyžaduje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pro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příslušný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obor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vzdělání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doložit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k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přihlášce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 Ty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pak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nahrajete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jako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fotky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nebo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skeny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  <a:p>
              <a:pPr marL="342900" lvl="0" indent="-342900" algn="l">
                <a:lnSpc>
                  <a:spcPts val="2533"/>
                </a:lnSpc>
                <a:buFont typeface="Wingdings" panose="05000000000000000000" pitchFamily="2" charset="2"/>
                <a:buChar char="v"/>
              </a:pP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• 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Potvrdíte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odeslání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přijde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Vám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e-mail s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potvrzením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osobním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číslem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 to je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vše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  <a:p>
              <a:pPr marL="342900" lvl="0" indent="-342900" algn="l">
                <a:lnSpc>
                  <a:spcPts val="2533"/>
                </a:lnSpc>
                <a:buFont typeface="Wingdings" panose="05000000000000000000" pitchFamily="2" charset="2"/>
                <a:buChar char="v"/>
              </a:pP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• 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Veškerá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komunikace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bude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probíhat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elektronicky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uvidíte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tam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výsledky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přijímacích</a:t>
              </a:r>
              <a:r>
                <a:rPr lang="en-US" sz="194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94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zkoušek</a:t>
              </a:r>
              <a:endParaRPr lang="en-US" sz="19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3138853"/>
              <a:ext cx="11179230" cy="0"/>
            </a:xfrm>
            <a:prstGeom prst="line">
              <a:avLst/>
            </a:prstGeom>
            <a:ln w="139700" cap="flat">
              <a:solidFill>
                <a:srgbClr val="583B1F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7689" y="672232"/>
            <a:ext cx="6675852" cy="8942536"/>
            <a:chOff x="0" y="0"/>
            <a:chExt cx="8901136" cy="119233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5131" r="25131"/>
            <a:stretch>
              <a:fillRect/>
            </a:stretch>
          </p:blipFill>
          <p:spPr>
            <a:xfrm>
              <a:off x="0" y="0"/>
              <a:ext cx="8901136" cy="11923382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377373" y="1232887"/>
            <a:ext cx="7767627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66"/>
              </a:lnSpc>
            </a:pPr>
            <a:r>
              <a:rPr lang="en-US" sz="5972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POLODIGITÁLNÍ PODOBA PŘIHLÁŠEK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12282" y="3777983"/>
            <a:ext cx="9032718" cy="607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73"/>
              </a:lnSpc>
            </a:pP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Vše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vyplníte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online, ale bez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přihlášení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, proto se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Vám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nebudou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předvyplňovat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údaje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z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registru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obyvatel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a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musíte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všechny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vyplnit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.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Nahrajete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přílohy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přihlášky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. Ze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systému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vytisknete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výpis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přihlášky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,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podepíšete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ho a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doručíte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na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Vámi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vybrané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školy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(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poštou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,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osobně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.)</a:t>
            </a:r>
          </a:p>
          <a:p>
            <a:pPr marL="342900" lvl="0" indent="-342900" algn="l">
              <a:lnSpc>
                <a:spcPts val="2473"/>
              </a:lnSpc>
              <a:buFont typeface="Wingdings" panose="05000000000000000000" pitchFamily="2" charset="2"/>
              <a:buChar char="v"/>
            </a:pP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• 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Vstoupíte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do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systému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bez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přihlášení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a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vyplníte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potřebné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osobní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údaje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o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sobě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i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svém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dítěti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.</a:t>
            </a:r>
          </a:p>
          <a:p>
            <a:pPr marL="342900" lvl="0" indent="-342900" algn="l">
              <a:lnSpc>
                <a:spcPts val="2473"/>
              </a:lnSpc>
              <a:buFont typeface="Wingdings" panose="05000000000000000000" pitchFamily="2" charset="2"/>
              <a:buChar char="v"/>
            </a:pP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• 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Vyberete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si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ze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seznamu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až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3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obory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bez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talentové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zkoušky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,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případně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2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obory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s talent.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zk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., do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kterých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chcete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podat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přihlášku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.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Vyberete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je v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pořadí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dle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priority pro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přijetí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.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Jsou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zde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uvedeny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přehledné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informace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o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každé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škole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,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například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počet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letos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přijímaných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uchazečů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i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počty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přihlášek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v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minulých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letech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.</a:t>
            </a:r>
          </a:p>
          <a:p>
            <a:pPr marL="342900" lvl="0" indent="-342900" algn="l">
              <a:lnSpc>
                <a:spcPts val="2473"/>
              </a:lnSpc>
              <a:buFont typeface="Wingdings" panose="05000000000000000000" pitchFamily="2" charset="2"/>
              <a:buChar char="v"/>
            </a:pP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• 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Uvidíte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přehledně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dokumenty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,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které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Vámi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vybraná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škola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vyžaduje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doložit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k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přihlášce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. Ty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pak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nahrajete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jako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fotky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nebo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skeny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.</a:t>
            </a:r>
          </a:p>
          <a:p>
            <a:pPr marL="342900" lvl="0" indent="-342900" algn="l">
              <a:lnSpc>
                <a:spcPts val="2473"/>
              </a:lnSpc>
              <a:buFont typeface="Wingdings" panose="05000000000000000000" pitchFamily="2" charset="2"/>
              <a:buChar char="v"/>
            </a:pP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• 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Potvrdíte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odeslání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a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následně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obdržíte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na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e-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mailovou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adresu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uvedenou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v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kontaktních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údajích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e-mail s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výpisem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přihlášky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k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vytištění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.</a:t>
            </a:r>
          </a:p>
          <a:p>
            <a:pPr marL="342900" lvl="0" indent="-342900" algn="l">
              <a:lnSpc>
                <a:spcPts val="2473"/>
              </a:lnSpc>
              <a:buFont typeface="Wingdings" panose="05000000000000000000" pitchFamily="2" charset="2"/>
              <a:buChar char="v"/>
            </a:pP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• 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Získaný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výpis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vytisknete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(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tolikrát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,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na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kolik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škol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se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hlásíte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),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podepíšete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jej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a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doručíte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v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listinné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podobě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do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každé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vybrané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školy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 (bez </a:t>
            </a:r>
            <a:r>
              <a:rPr lang="en-US" sz="1902" dirty="0" err="1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příloh</a:t>
            </a:r>
            <a:r>
              <a:rPr lang="en-US" sz="1902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).</a:t>
            </a:r>
          </a:p>
          <a:p>
            <a:pPr marL="0" lvl="0" indent="0" algn="l">
              <a:lnSpc>
                <a:spcPts val="2473"/>
              </a:lnSpc>
            </a:pP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Pozvánka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zkouškám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Vám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přijde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doporučeným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dopisem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0" lvl="0" indent="0" algn="l">
              <a:lnSpc>
                <a:spcPts val="2473"/>
              </a:lnSpc>
            </a:pP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Neuvidíte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po </a:t>
            </a: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vyhodnocení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testů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výsledky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svého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dítěte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 </a:t>
            </a: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jednotné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přijímací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2" b="1" dirty="0" err="1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zkoušky</a:t>
            </a:r>
            <a:r>
              <a:rPr lang="en-US" sz="1902" b="1" dirty="0">
                <a:solidFill>
                  <a:srgbClr val="AF1F4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6" name="AutoShape 6"/>
          <p:cNvSpPr/>
          <p:nvPr/>
        </p:nvSpPr>
        <p:spPr>
          <a:xfrm>
            <a:off x="9256123" y="3358427"/>
            <a:ext cx="8384422" cy="0"/>
          </a:xfrm>
          <a:prstGeom prst="line">
            <a:avLst/>
          </a:prstGeom>
          <a:ln w="104775" cap="flat">
            <a:solidFill>
              <a:srgbClr val="B0A3A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1999" y="271999"/>
            <a:ext cx="6076943" cy="9743002"/>
          </a:xfrm>
          <a:custGeom>
            <a:avLst/>
            <a:gdLst/>
            <a:ahLst/>
            <a:cxnLst/>
            <a:rect l="l" t="t" r="r" b="b"/>
            <a:pathLst>
              <a:path w="6076943" h="9743002">
                <a:moveTo>
                  <a:pt x="0" y="0"/>
                </a:moveTo>
                <a:lnTo>
                  <a:pt x="6076943" y="0"/>
                </a:lnTo>
                <a:lnTo>
                  <a:pt x="6076943" y="9743002"/>
                </a:lnTo>
                <a:lnTo>
                  <a:pt x="0" y="9743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247" r="-8539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49745" y="1787092"/>
            <a:ext cx="10256072" cy="8272337"/>
            <a:chOff x="0" y="0"/>
            <a:chExt cx="13674763" cy="11029782"/>
          </a:xfrm>
        </p:grpSpPr>
        <p:sp>
          <p:nvSpPr>
            <p:cNvPr id="4" name="TextBox 4"/>
            <p:cNvSpPr txBox="1"/>
            <p:nvPr/>
          </p:nvSpPr>
          <p:spPr>
            <a:xfrm>
              <a:off x="197756" y="0"/>
              <a:ext cx="12668786" cy="1724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236"/>
                </a:lnSpc>
              </a:pPr>
              <a:r>
                <a:rPr lang="en-US" sz="853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Papírová přihláška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97756" y="2843523"/>
              <a:ext cx="12668786" cy="8186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41"/>
                </a:lnSpc>
              </a:pP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Vyplníte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klasickou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listinnou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přihlášku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a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doručíte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ji do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každé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zvolené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školy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. Ke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každé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přihlášce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přiložíte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všechny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přílohy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,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které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daná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škola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/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obor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požaduje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.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Každá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přihláška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musí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mít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obory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uvedené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ve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stejném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pořadí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dle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zvolené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priority pro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přijetí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.</a:t>
              </a:r>
            </a:p>
            <a:p>
              <a:pPr marL="342900" lvl="0" indent="-342900" algn="l">
                <a:lnSpc>
                  <a:spcPts val="3041"/>
                </a:lnSpc>
                <a:buFont typeface="Wingdings" panose="05000000000000000000" pitchFamily="2" charset="2"/>
                <a:buChar char="v"/>
              </a:pP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• 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Nepotřebujete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počítač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ani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mobilní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telefon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.</a:t>
              </a:r>
            </a:p>
            <a:p>
              <a:pPr marL="342900" lvl="0" indent="-342900" algn="l">
                <a:lnSpc>
                  <a:spcPts val="3041"/>
                </a:lnSpc>
                <a:buFont typeface="Wingdings" panose="05000000000000000000" pitchFamily="2" charset="2"/>
                <a:buChar char="v"/>
              </a:pP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•  Ke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každé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přihlášce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musíte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přiložit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listinné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kopie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všech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příloh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.</a:t>
              </a:r>
            </a:p>
            <a:p>
              <a:pPr marL="342900" lvl="0" indent="-342900" algn="l">
                <a:lnSpc>
                  <a:spcPts val="3041"/>
                </a:lnSpc>
                <a:buFont typeface="Wingdings" panose="05000000000000000000" pitchFamily="2" charset="2"/>
                <a:buChar char="v"/>
              </a:pP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• 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Musíte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doručit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listinnou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přihlášku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se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všemi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přílohami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do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každé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školy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.</a:t>
              </a:r>
            </a:p>
            <a:p>
              <a:pPr marL="342900" lvl="0" indent="-342900" algn="l">
                <a:lnSpc>
                  <a:spcPts val="3041"/>
                </a:lnSpc>
                <a:buFont typeface="Wingdings" panose="05000000000000000000" pitchFamily="2" charset="2"/>
                <a:buChar char="v"/>
              </a:pP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• 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Musíte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si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dohledat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přesný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název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a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adresu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každé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střední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školy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,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kód</a:t>
              </a:r>
              <a:endParaRPr lang="en-US" sz="2339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endParaRPr>
            </a:p>
            <a:p>
              <a:pPr marL="342900" lvl="0" indent="-342900" algn="l">
                <a:lnSpc>
                  <a:spcPts val="3041"/>
                </a:lnSpc>
                <a:buFont typeface="Wingdings" panose="05000000000000000000" pitchFamily="2" charset="2"/>
                <a:buChar char="v"/>
              </a:pP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 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oboru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a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jeho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přesný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název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i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se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zaměřením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.</a:t>
              </a:r>
            </a:p>
            <a:p>
              <a:pPr marL="342900" lvl="0" indent="-342900" algn="l">
                <a:lnSpc>
                  <a:spcPts val="3041"/>
                </a:lnSpc>
                <a:buFont typeface="Wingdings" panose="05000000000000000000" pitchFamily="2" charset="2"/>
                <a:buChar char="v"/>
              </a:pP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• 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Pozvánka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ke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zkouškám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Vám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přijde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doporučeným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dopisem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.</a:t>
              </a:r>
            </a:p>
            <a:p>
              <a:pPr marL="342900" lvl="0" indent="-342900" algn="l">
                <a:lnSpc>
                  <a:spcPts val="3041"/>
                </a:lnSpc>
                <a:buFont typeface="Wingdings" panose="05000000000000000000" pitchFamily="2" charset="2"/>
                <a:buChar char="v"/>
              </a:pP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• 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Neuvidíte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po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vyhodnocení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testů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výsledky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svého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dítěte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u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jednotné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přijímací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zkoušky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.</a:t>
              </a:r>
            </a:p>
            <a:p>
              <a:pPr marL="342900" lvl="0" indent="-342900" algn="l">
                <a:lnSpc>
                  <a:spcPts val="3041"/>
                </a:lnSpc>
                <a:buFont typeface="Wingdings" panose="05000000000000000000" pitchFamily="2" charset="2"/>
                <a:buChar char="v"/>
              </a:pP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• 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Přihlášky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a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všechny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potřebné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formuláře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budou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na</a:t>
              </a: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 </a:t>
              </a:r>
              <a:r>
                <a:rPr lang="en-US" sz="2339" dirty="0" err="1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stránkách</a:t>
              </a:r>
              <a:endParaRPr lang="en-US" sz="2339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endParaRPr>
            </a:p>
            <a:p>
              <a:pPr marL="0" lvl="0" indent="0" algn="l">
                <a:lnSpc>
                  <a:spcPts val="3041"/>
                </a:lnSpc>
              </a:pPr>
              <a:endParaRPr lang="en-US" sz="2339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endParaRPr>
            </a:p>
            <a:p>
              <a:pPr marL="0" lvl="0" indent="0" algn="l">
                <a:lnSpc>
                  <a:spcPts val="3041"/>
                </a:lnSpc>
              </a:pPr>
              <a:r>
                <a:rPr lang="en-US" sz="2339" dirty="0">
                  <a:solidFill>
                    <a:srgbClr val="000000"/>
                  </a:solidFill>
                  <a:latin typeface="Marcellus"/>
                  <a:ea typeface="Marcellus"/>
                  <a:cs typeface="Marcellus"/>
                  <a:sym typeface="Marcellus"/>
                </a:rPr>
                <a:t>https://www.prihlaskynastredni.cz/rodice-zaci.html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239431"/>
              <a:ext cx="13674763" cy="0"/>
            </a:xfrm>
            <a:prstGeom prst="line">
              <a:avLst/>
            </a:prstGeom>
            <a:ln w="170885" cap="flat">
              <a:solidFill>
                <a:srgbClr val="B0A3A3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33592" y="3262731"/>
            <a:ext cx="2533672" cy="2533662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2597" r="-12597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2333592" y="6406527"/>
            <a:ext cx="2533672" cy="2533662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2810533" y="921068"/>
            <a:ext cx="14799366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19"/>
              </a:lnSpc>
            </a:pPr>
            <a:r>
              <a:rPr lang="en-US" sz="7199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TERMÍNY PŘIHLÁŠEK A ZKOUŠEK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04013" y="3172051"/>
            <a:ext cx="5719179" cy="521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08"/>
              </a:lnSpc>
            </a:pPr>
            <a:r>
              <a:rPr lang="en-US" sz="30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Termín podání přihlášek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04013" y="4684051"/>
            <a:ext cx="9716976" cy="506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3"/>
              </a:lnSpc>
            </a:pPr>
            <a:r>
              <a:rPr lang="en-US" sz="24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Termíny JPZ</a:t>
            </a:r>
          </a:p>
          <a:p>
            <a:pPr algn="l">
              <a:lnSpc>
                <a:spcPts val="3373"/>
              </a:lnSpc>
            </a:pPr>
            <a:r>
              <a:rPr lang="en-US" sz="2409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11. a 14. dubna 2025 (Pá, Po) - 4leté obory vzdělání a nástavby</a:t>
            </a:r>
          </a:p>
          <a:p>
            <a:pPr algn="l">
              <a:lnSpc>
                <a:spcPts val="3373"/>
              </a:lnSpc>
            </a:pPr>
            <a:r>
              <a:rPr lang="en-US" sz="2409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15. a 16. dubna 2025 (Út, St) - víceletá gymnázia</a:t>
            </a:r>
          </a:p>
          <a:p>
            <a:pPr marL="0" lvl="0" indent="0" algn="l">
              <a:lnSpc>
                <a:spcPts val="3373"/>
              </a:lnSpc>
            </a:pPr>
            <a:endParaRPr lang="en-US" sz="2409">
              <a:solidFill>
                <a:srgbClr val="000000"/>
              </a:solidFill>
              <a:latin typeface="Marcellus"/>
              <a:ea typeface="Marcellus"/>
              <a:cs typeface="Marcellus"/>
              <a:sym typeface="Marcellus"/>
            </a:endParaRPr>
          </a:p>
          <a:p>
            <a:pPr marL="0" lvl="0" indent="0" algn="l">
              <a:lnSpc>
                <a:spcPts val="3373"/>
              </a:lnSpc>
            </a:pPr>
            <a:r>
              <a:rPr lang="en-US" sz="24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Náhradní termíny JPZ?</a:t>
            </a:r>
          </a:p>
          <a:p>
            <a:pPr marL="0" lvl="0" indent="0" algn="l">
              <a:lnSpc>
                <a:spcPts val="3373"/>
              </a:lnSpc>
            </a:pPr>
            <a:r>
              <a:rPr lang="en-US" sz="24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29. a 30. dubna 2025 (Út, St) - 4leté obory vzdělání i víceletá gymnázia</a:t>
            </a:r>
          </a:p>
          <a:p>
            <a:pPr marL="0" lvl="0" indent="0" algn="l">
              <a:lnSpc>
                <a:spcPts val="3373"/>
              </a:lnSpc>
            </a:pPr>
            <a:r>
              <a:rPr lang="en-US" sz="2409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Školní část přijímací zkoušky a talentové zkoušky</a:t>
            </a:r>
          </a:p>
          <a:p>
            <a:pPr marL="0" lvl="0" indent="0" algn="l">
              <a:lnSpc>
                <a:spcPts val="3373"/>
              </a:lnSpc>
            </a:pPr>
            <a:r>
              <a:rPr lang="en-US" sz="24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 15. března do 23. dubna 2025 </a:t>
            </a:r>
          </a:p>
          <a:p>
            <a:pPr marL="0" lvl="0" indent="0" algn="l">
              <a:lnSpc>
                <a:spcPts val="3373"/>
              </a:lnSpc>
            </a:pPr>
            <a:r>
              <a:rPr lang="en-US" sz="24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Náhradní termín školní části přijímací zkoušky a talentové zkoušky</a:t>
            </a:r>
          </a:p>
          <a:p>
            <a:pPr marL="0" lvl="0" indent="0" algn="l">
              <a:lnSpc>
                <a:spcPts val="3373"/>
              </a:lnSpc>
            </a:pPr>
            <a:r>
              <a:rPr lang="en-US" sz="240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 24. dubna do 5. května 2025 </a:t>
            </a:r>
          </a:p>
          <a:p>
            <a:pPr marL="0" lvl="0" indent="0" algn="l">
              <a:lnSpc>
                <a:spcPts val="3373"/>
              </a:lnSpc>
            </a:pPr>
            <a:endParaRPr lang="en-US" sz="240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804013" y="3846362"/>
            <a:ext cx="4169063" cy="547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48"/>
              </a:lnSpc>
            </a:pPr>
            <a:r>
              <a:rPr lang="en-US" sz="31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1.-20. února 2025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2887980" y="2177199"/>
            <a:ext cx="13922209" cy="0"/>
          </a:xfrm>
          <a:prstGeom prst="line">
            <a:avLst/>
          </a:prstGeom>
          <a:ln w="47625" cap="flat">
            <a:solidFill>
              <a:srgbClr val="583B1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403994"/>
            <a:ext cx="6814499" cy="6321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l">
              <a:lnSpc>
                <a:spcPts val="3346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Školní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části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přijímacích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zkoušek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konají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jednotlivých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středních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školách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které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je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vypisují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342900" lvl="0" indent="-342900" algn="l">
              <a:lnSpc>
                <a:spcPts val="3346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Jednotna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přijímací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zkouška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(JPZ) se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bude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konat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výhradně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některých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školách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které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přihlásíte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Školy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pro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konání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JPZ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budou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určeny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systémem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dozvíte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 o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nich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pozvánek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které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Vám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pošlou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ředitelé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škol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Může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stát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že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budete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konat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JPZ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2x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stejné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škole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2x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budou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dělat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JPZ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žáci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kteří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podali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přihlášku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jen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jednu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SŠ s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maturitou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342900" lvl="0" indent="-342900" algn="l">
              <a:lnSpc>
                <a:spcPts val="3346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Náhradní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termín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JPZ se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bude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konat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škole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kde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měl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konat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termín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řádný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342900" lvl="0" indent="-342900" algn="l">
              <a:lnSpc>
                <a:spcPts val="3346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Odvolání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lze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podat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pouze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případě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porušení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práv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uchazeče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průběhu</a:t>
            </a:r>
            <a:r>
              <a:rPr lang="en-US" sz="239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9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zkoušek</a:t>
            </a:r>
            <a:endParaRPr lang="en-US" sz="239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839344" y="-687147"/>
            <a:ext cx="9448656" cy="13532879"/>
            <a:chOff x="0" y="0"/>
            <a:chExt cx="443357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4433570" y="0"/>
                  </a:moveTo>
                  <a:lnTo>
                    <a:pt x="4433570" y="6350000"/>
                  </a:lnTo>
                  <a:lnTo>
                    <a:pt x="0" y="6350000"/>
                  </a:lnTo>
                  <a:lnTo>
                    <a:pt x="0" y="4433570"/>
                  </a:lnTo>
                  <a:cubicBezTo>
                    <a:pt x="0" y="1985010"/>
                    <a:pt x="1985010" y="0"/>
                    <a:pt x="4433570" y="0"/>
                  </a:cubicBezTo>
                  <a:close/>
                </a:path>
              </a:pathLst>
            </a:custGeom>
            <a:blipFill>
              <a:blip r:embed="rId2"/>
              <a:stretch>
                <a:fillRect l="-57284" r="-57284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247775"/>
            <a:ext cx="7922057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000"/>
              </a:lnSpc>
            </a:pPr>
            <a:r>
              <a:rPr lang="en-US" sz="120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Místo JPZ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3500" y="755986"/>
            <a:ext cx="2402348" cy="240234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080000" y="6350000"/>
                  </a:moveTo>
                  <a:lnTo>
                    <a:pt x="1270000" y="6350000"/>
                  </a:lnTo>
                  <a:cubicBezTo>
                    <a:pt x="568960" y="6350000"/>
                    <a:pt x="0" y="5781040"/>
                    <a:pt x="0" y="5080000"/>
                  </a:cubicBez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5080000"/>
                  </a:lnTo>
                  <a:cubicBezTo>
                    <a:pt x="6350000" y="5781040"/>
                    <a:pt x="5781040" y="6350000"/>
                    <a:pt x="50800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7683500" y="3942326"/>
            <a:ext cx="2402348" cy="240234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080000" y="6350000"/>
                  </a:moveTo>
                  <a:lnTo>
                    <a:pt x="1270000" y="6350000"/>
                  </a:lnTo>
                  <a:cubicBezTo>
                    <a:pt x="568960" y="6350000"/>
                    <a:pt x="0" y="5781040"/>
                    <a:pt x="0" y="5080000"/>
                  </a:cubicBez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5080000"/>
                  </a:lnTo>
                  <a:cubicBezTo>
                    <a:pt x="6350000" y="5781040"/>
                    <a:pt x="5781040" y="6350000"/>
                    <a:pt x="50800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683500" y="6855952"/>
            <a:ext cx="2402348" cy="240234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080000" y="6350000"/>
                  </a:moveTo>
                  <a:lnTo>
                    <a:pt x="1270000" y="6350000"/>
                  </a:lnTo>
                  <a:cubicBezTo>
                    <a:pt x="568960" y="6350000"/>
                    <a:pt x="0" y="5781040"/>
                    <a:pt x="0" y="5080000"/>
                  </a:cubicBez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5080000"/>
                  </a:lnTo>
                  <a:cubicBezTo>
                    <a:pt x="6350000" y="5781040"/>
                    <a:pt x="5781040" y="6350000"/>
                    <a:pt x="5080000" y="6350000"/>
                  </a:cubicBezTo>
                  <a:close/>
                </a:path>
              </a:pathLst>
            </a:custGeom>
            <a:blipFill>
              <a:blip r:embed="rId4"/>
              <a:stretch>
                <a:fillRect l="-24906" r="-24906"/>
              </a:stretch>
            </a:blipFill>
          </p:spPr>
        </p:sp>
      </p:grpSp>
      <p:sp>
        <p:nvSpPr>
          <p:cNvPr id="8" name="AutoShape 8"/>
          <p:cNvSpPr/>
          <p:nvPr/>
        </p:nvSpPr>
        <p:spPr>
          <a:xfrm>
            <a:off x="1069865" y="6860715"/>
            <a:ext cx="5326010" cy="0"/>
          </a:xfrm>
          <a:prstGeom prst="line">
            <a:avLst/>
          </a:prstGeom>
          <a:ln w="19050" cap="flat">
            <a:solidFill>
              <a:srgbClr val="B0A3A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069865" y="4040924"/>
            <a:ext cx="5522970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Druhé kolo JPZ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52384" y="795403"/>
            <a:ext cx="6428627" cy="2056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54"/>
              </a:lnSpc>
              <a:spcBef>
                <a:spcPct val="0"/>
              </a:spcBef>
            </a:pP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Druhé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kolo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bude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fungovat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úplně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stejně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jako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první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bude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6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centrálně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řízené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Uchazeč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bude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moci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přihlásit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taktéž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jen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tři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školy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2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školy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zalent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76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zk</a:t>
            </a:r>
            <a:r>
              <a:rPr lang="en-US" sz="276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52384" y="3552361"/>
            <a:ext cx="6428627" cy="257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54"/>
              </a:lnSpc>
              <a:spcBef>
                <a:spcPct val="0"/>
              </a:spcBef>
            </a:pPr>
            <a:r>
              <a:rPr lang="en-US" sz="276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Střední školy musí ve 2. kole zohlednit výsledky jednotné přijímací zkoušky (JPZ) z 1. kola (opět s vlivem minimálně 60 %, resp. 40 % u gymnázií se sportovní přípravou).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52384" y="7065533"/>
            <a:ext cx="6706916" cy="1657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5"/>
              </a:lnSpc>
              <a:spcBef>
                <a:spcPct val="0"/>
              </a:spcBef>
            </a:pPr>
            <a:r>
              <a:rPr lang="en-US" sz="298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Uchazeč, který nekonal JPZ v 1. kole, nemůže ve 2. kole podat přihlášku do maturitního oboru!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1390</Words>
  <Application>Microsoft Office PowerPoint</Application>
  <PresentationFormat>Vlastní</PresentationFormat>
  <Paragraphs>109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Open Sans</vt:lpstr>
      <vt:lpstr>Arimo</vt:lpstr>
      <vt:lpstr>Open Sans Bold</vt:lpstr>
      <vt:lpstr>Calibri</vt:lpstr>
      <vt:lpstr>Wingdings</vt:lpstr>
      <vt:lpstr>Marcellus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PŘIJÍMACÍ ŘÍZENÍ na SŠ a VÍCELETÁ GYMNÁZIA</dc:title>
  <dc:creator>Andrea Koch</dc:creator>
  <cp:lastModifiedBy>Andrea Koch</cp:lastModifiedBy>
  <cp:revision>3</cp:revision>
  <dcterms:created xsi:type="dcterms:W3CDTF">2006-08-16T00:00:00Z</dcterms:created>
  <dcterms:modified xsi:type="dcterms:W3CDTF">2024-11-03T17:04:37Z</dcterms:modified>
  <dc:identifier>DAGU3rzzcq8</dc:identifier>
</cp:coreProperties>
</file>